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1" r:id="rId3"/>
    <p:sldId id="302" r:id="rId4"/>
    <p:sldId id="314" r:id="rId5"/>
    <p:sldId id="304" r:id="rId6"/>
    <p:sldId id="315" r:id="rId7"/>
    <p:sldId id="305" r:id="rId8"/>
    <p:sldId id="316" r:id="rId9"/>
    <p:sldId id="317" r:id="rId10"/>
    <p:sldId id="306" r:id="rId11"/>
    <p:sldId id="318" r:id="rId12"/>
    <p:sldId id="319" r:id="rId13"/>
    <p:sldId id="307" r:id="rId14"/>
    <p:sldId id="320" r:id="rId15"/>
    <p:sldId id="321" r:id="rId16"/>
    <p:sldId id="286" r:id="rId17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55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26"/>
  </p:normalViewPr>
  <p:slideViewPr>
    <p:cSldViewPr>
      <p:cViewPr varScale="1">
        <p:scale>
          <a:sx n="121" d="100"/>
          <a:sy n="121" d="100"/>
        </p:scale>
        <p:origin x="744" y="1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0" i="0">
                <a:solidFill>
                  <a:srgbClr val="43566D"/>
                </a:solidFill>
                <a:latin typeface="Tw Cen MT"/>
                <a:cs typeface="Tw Cen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Tw Cen MT"/>
                <a:cs typeface="Tw Cen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0" i="0">
                <a:solidFill>
                  <a:srgbClr val="43566D"/>
                </a:solidFill>
                <a:latin typeface="Tw Cen MT"/>
                <a:cs typeface="Tw Cen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0" i="0">
                <a:solidFill>
                  <a:srgbClr val="43566D"/>
                </a:solidFill>
                <a:latin typeface="Tw Cen MT"/>
                <a:cs typeface="Tw Cen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279525"/>
            <a:ext cx="711200" cy="228600"/>
          </a:xfrm>
          <a:custGeom>
            <a:avLst/>
            <a:gdLst/>
            <a:ahLst/>
            <a:cxnLst/>
            <a:rect l="l" t="t" r="r" b="b"/>
            <a:pathLst>
              <a:path w="711200" h="228600">
                <a:moveTo>
                  <a:pt x="0" y="0"/>
                </a:moveTo>
                <a:lnTo>
                  <a:pt x="711200" y="0"/>
                </a:lnTo>
                <a:lnTo>
                  <a:pt x="71120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009D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787400" y="1279525"/>
            <a:ext cx="11404600" cy="228600"/>
          </a:xfrm>
          <a:custGeom>
            <a:avLst/>
            <a:gdLst/>
            <a:ahLst/>
            <a:cxnLst/>
            <a:rect l="l" t="t" r="r" b="b"/>
            <a:pathLst>
              <a:path w="11404600" h="228600">
                <a:moveTo>
                  <a:pt x="0" y="0"/>
                </a:moveTo>
                <a:lnTo>
                  <a:pt x="11404600" y="0"/>
                </a:lnTo>
                <a:lnTo>
                  <a:pt x="1140460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6D94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371469" y="2447035"/>
            <a:ext cx="5449061" cy="11226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0" i="0">
                <a:solidFill>
                  <a:srgbClr val="43566D"/>
                </a:solidFill>
                <a:latin typeface="Tw Cen MT"/>
                <a:cs typeface="Tw Cen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02867" y="1993899"/>
            <a:ext cx="10454005" cy="3804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Tw Cen MT"/>
                <a:cs typeface="Tw Cen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2/15/20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5970905"/>
          </a:xfrm>
          <a:custGeom>
            <a:avLst/>
            <a:gdLst/>
            <a:ahLst/>
            <a:cxnLst/>
            <a:rect l="l" t="t" r="r" b="b"/>
            <a:pathLst>
              <a:path w="12192000" h="5970905">
                <a:moveTo>
                  <a:pt x="0" y="5970587"/>
                </a:moveTo>
                <a:lnTo>
                  <a:pt x="12192000" y="5970587"/>
                </a:lnTo>
                <a:lnTo>
                  <a:pt x="12192000" y="0"/>
                </a:lnTo>
                <a:lnTo>
                  <a:pt x="0" y="0"/>
                </a:lnTo>
                <a:lnTo>
                  <a:pt x="0" y="5970587"/>
                </a:lnTo>
                <a:close/>
              </a:path>
            </a:pathLst>
          </a:custGeom>
          <a:solidFill>
            <a:srgbClr val="43566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5970587"/>
            <a:ext cx="12192000" cy="887730"/>
          </a:xfrm>
          <a:custGeom>
            <a:avLst/>
            <a:gdLst/>
            <a:ahLst/>
            <a:cxnLst/>
            <a:rect l="l" t="t" r="r" b="b"/>
            <a:pathLst>
              <a:path w="12192000" h="887729">
                <a:moveTo>
                  <a:pt x="0" y="0"/>
                </a:moveTo>
                <a:lnTo>
                  <a:pt x="12192000" y="0"/>
                </a:lnTo>
                <a:lnTo>
                  <a:pt x="12192000" y="887411"/>
                </a:lnTo>
                <a:lnTo>
                  <a:pt x="0" y="88741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6053138"/>
            <a:ext cx="2987040" cy="713105"/>
          </a:xfrm>
          <a:custGeom>
            <a:avLst/>
            <a:gdLst/>
            <a:ahLst/>
            <a:cxnLst/>
            <a:rect l="l" t="t" r="r" b="b"/>
            <a:pathLst>
              <a:path w="2987040" h="713104">
                <a:moveTo>
                  <a:pt x="0" y="712786"/>
                </a:moveTo>
                <a:lnTo>
                  <a:pt x="0" y="0"/>
                </a:lnTo>
                <a:lnTo>
                  <a:pt x="2986617" y="0"/>
                </a:lnTo>
                <a:lnTo>
                  <a:pt x="2986617" y="712786"/>
                </a:lnTo>
                <a:lnTo>
                  <a:pt x="0" y="712786"/>
                </a:lnTo>
                <a:close/>
              </a:path>
            </a:pathLst>
          </a:custGeom>
          <a:solidFill>
            <a:srgbClr val="009D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145368" y="6043613"/>
            <a:ext cx="9046845" cy="714375"/>
          </a:xfrm>
          <a:custGeom>
            <a:avLst/>
            <a:gdLst/>
            <a:ahLst/>
            <a:cxnLst/>
            <a:rect l="l" t="t" r="r" b="b"/>
            <a:pathLst>
              <a:path w="9046845" h="714375">
                <a:moveTo>
                  <a:pt x="0" y="0"/>
                </a:moveTo>
                <a:lnTo>
                  <a:pt x="9046632" y="0"/>
                </a:lnTo>
                <a:lnTo>
                  <a:pt x="9046632" y="714375"/>
                </a:lnTo>
                <a:lnTo>
                  <a:pt x="0" y="714375"/>
                </a:lnTo>
                <a:lnTo>
                  <a:pt x="0" y="0"/>
                </a:lnTo>
                <a:close/>
              </a:path>
            </a:pathLst>
          </a:custGeom>
          <a:solidFill>
            <a:srgbClr val="6D94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228339" y="4442460"/>
            <a:ext cx="5728335" cy="1357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245"/>
              </a:lnSpc>
              <a:spcBef>
                <a:spcPts val="100"/>
              </a:spcBef>
            </a:pPr>
            <a:r>
              <a:rPr sz="4400" b="1" spc="-5" dirty="0">
                <a:solidFill>
                  <a:srgbClr val="DBEFF9"/>
                </a:solidFill>
                <a:latin typeface="Tw Cen MT"/>
                <a:cs typeface="Tw Cen MT"/>
              </a:rPr>
              <a:t>SCIENTIFIC</a:t>
            </a:r>
            <a:r>
              <a:rPr sz="4400" b="1" spc="-45" dirty="0">
                <a:solidFill>
                  <a:srgbClr val="DBEFF9"/>
                </a:solidFill>
                <a:latin typeface="Tw Cen MT"/>
                <a:cs typeface="Tw Cen MT"/>
              </a:rPr>
              <a:t> </a:t>
            </a:r>
            <a:r>
              <a:rPr sz="4400" b="1" spc="-5" dirty="0">
                <a:solidFill>
                  <a:srgbClr val="DBEFF9"/>
                </a:solidFill>
                <a:latin typeface="Tw Cen MT"/>
                <a:cs typeface="Tw Cen MT"/>
              </a:rPr>
              <a:t>COMPUTING</a:t>
            </a:r>
            <a:endParaRPr sz="4400" dirty="0">
              <a:latin typeface="Tw Cen MT"/>
              <a:cs typeface="Tw Cen MT"/>
            </a:endParaRPr>
          </a:p>
          <a:p>
            <a:pPr marL="12700">
              <a:lnSpc>
                <a:spcPts val="5245"/>
              </a:lnSpc>
            </a:pPr>
            <a:r>
              <a:rPr sz="4400" spc="-5" dirty="0">
                <a:solidFill>
                  <a:srgbClr val="DBEFF9"/>
                </a:solidFill>
              </a:rPr>
              <a:t>LECTURE </a:t>
            </a:r>
            <a:r>
              <a:rPr sz="4400" dirty="0">
                <a:solidFill>
                  <a:srgbClr val="DBEFF9"/>
                </a:solidFill>
              </a:rPr>
              <a:t>#</a:t>
            </a:r>
            <a:r>
              <a:rPr sz="4400" spc="-15" dirty="0">
                <a:solidFill>
                  <a:srgbClr val="DBEFF9"/>
                </a:solidFill>
              </a:rPr>
              <a:t> </a:t>
            </a:r>
            <a:r>
              <a:rPr lang="en-US" sz="4400" spc="-15" dirty="0">
                <a:solidFill>
                  <a:srgbClr val="DBEFF9"/>
                </a:solidFill>
              </a:rPr>
              <a:t>4</a:t>
            </a:r>
            <a:endParaRPr sz="4400" dirty="0"/>
          </a:p>
        </p:txBody>
      </p:sp>
      <p:sp>
        <p:nvSpPr>
          <p:cNvPr id="7" name="object 7"/>
          <p:cNvSpPr txBox="1"/>
          <p:nvPr/>
        </p:nvSpPr>
        <p:spPr>
          <a:xfrm>
            <a:off x="11167268" y="288035"/>
            <a:ext cx="1200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DBEFF9"/>
                </a:solidFill>
                <a:latin typeface="Tw Cen MT"/>
                <a:cs typeface="Tw Cen MT"/>
              </a:rPr>
              <a:t>1</a:t>
            </a:r>
            <a:endParaRPr sz="1400">
              <a:latin typeface="Tw Cen MT"/>
              <a:cs typeface="Tw Cen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5449061" cy="2215991"/>
          </a:xfrm>
        </p:spPr>
        <p:txBody>
          <a:bodyPr/>
          <a:lstStyle/>
          <a:p>
            <a:r>
              <a:rPr lang="en-US" dirty="0"/>
              <a:t>Subplots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304800" y="1828800"/>
            <a:ext cx="1167499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Calibri" charset="0"/>
              </a:rPr>
              <a:t>It can sometimes be useful to display multiple plots on the same</a:t>
            </a:r>
          </a:p>
          <a:p>
            <a:r>
              <a:rPr lang="en-US" sz="3200" kern="0" dirty="0">
                <a:latin typeface="Calibri" charset="0"/>
              </a:rPr>
              <a:t> figure for comparison.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Calibri" charset="0"/>
              </a:rPr>
              <a:t>This can be done using the subplot function, that takes arguments</a:t>
            </a:r>
          </a:p>
          <a:p>
            <a:r>
              <a:rPr lang="en-US" sz="3200" kern="0" dirty="0">
                <a:latin typeface="Calibri" charset="0"/>
              </a:rPr>
              <a:t> for number of rows of plots, number of columns of plots, </a:t>
            </a:r>
          </a:p>
          <a:p>
            <a:r>
              <a:rPr lang="en-US" sz="3200" kern="0" dirty="0">
                <a:latin typeface="Calibri" charset="0"/>
              </a:rPr>
              <a:t>and plot number currently being plotted.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826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5449061" cy="2215991"/>
          </a:xfrm>
        </p:spPr>
        <p:txBody>
          <a:bodyPr/>
          <a:lstStyle/>
          <a:p>
            <a:r>
              <a:rPr lang="en-US" dirty="0"/>
              <a:t>Subplots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304800" y="1828800"/>
            <a:ext cx="1032366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kern="0" dirty="0">
                <a:latin typeface="Courier" pitchFamily="2" charset="0"/>
              </a:rPr>
              <a:t>&gt;&gt; clear all </a:t>
            </a:r>
          </a:p>
          <a:p>
            <a:r>
              <a:rPr lang="en-US" sz="2400" kern="0" dirty="0">
                <a:latin typeface="Courier" pitchFamily="2" charset="0"/>
              </a:rPr>
              <a:t>&gt;&gt; close all </a:t>
            </a:r>
          </a:p>
          <a:p>
            <a:r>
              <a:rPr lang="en-US" sz="2400" kern="0" dirty="0">
                <a:latin typeface="Courier" pitchFamily="2" charset="0"/>
              </a:rPr>
              <a:t>            % subplot (</a:t>
            </a:r>
            <a:r>
              <a:rPr lang="en-US" sz="2400" kern="0" dirty="0" err="1">
                <a:latin typeface="Courier" pitchFamily="2" charset="0"/>
              </a:rPr>
              <a:t>nrows,ncols,plot_number</a:t>
            </a:r>
            <a:r>
              <a:rPr lang="en-US" sz="2400" kern="0" dirty="0">
                <a:latin typeface="Courier" pitchFamily="2" charset="0"/>
              </a:rPr>
              <a:t>) </a:t>
            </a:r>
          </a:p>
          <a:p>
            <a:r>
              <a:rPr lang="en-US" sz="2400" kern="0" dirty="0">
                <a:latin typeface="Courier" pitchFamily="2" charset="0"/>
              </a:rPr>
              <a:t>&gt;&gt; x=0:.1:2*pi; % x vector from 0 to 2*pi, dx = 0.1 </a:t>
            </a:r>
          </a:p>
          <a:p>
            <a:r>
              <a:rPr lang="en-US" sz="2400" kern="0" dirty="0">
                <a:latin typeface="Courier" pitchFamily="2" charset="0"/>
              </a:rPr>
              <a:t>&gt;&gt; subplot(2,2,1); % plot sine function </a:t>
            </a:r>
          </a:p>
          <a:p>
            <a:r>
              <a:rPr lang="en-US" sz="2400" kern="0" dirty="0">
                <a:latin typeface="Courier" pitchFamily="2" charset="0"/>
              </a:rPr>
              <a:t>&gt;&gt; plot(</a:t>
            </a:r>
            <a:r>
              <a:rPr lang="en-US" sz="2400" kern="0" dirty="0" err="1">
                <a:latin typeface="Courier" pitchFamily="2" charset="0"/>
              </a:rPr>
              <a:t>x,sin</a:t>
            </a:r>
            <a:r>
              <a:rPr lang="en-US" sz="2400" kern="0" dirty="0">
                <a:latin typeface="Courier" pitchFamily="2" charset="0"/>
              </a:rPr>
              <a:t>(x)); </a:t>
            </a:r>
          </a:p>
          <a:p>
            <a:r>
              <a:rPr lang="en-US" sz="2400" kern="0" dirty="0">
                <a:latin typeface="Courier" pitchFamily="2" charset="0"/>
              </a:rPr>
              <a:t>&gt;&gt; subplot(2,2,2); % plot cosine function</a:t>
            </a:r>
          </a:p>
          <a:p>
            <a:r>
              <a:rPr lang="en-US" sz="2400" kern="0" dirty="0">
                <a:latin typeface="Courier" pitchFamily="2" charset="0"/>
              </a:rPr>
              <a:t>&gt;&gt; plot(</a:t>
            </a:r>
            <a:r>
              <a:rPr lang="en-US" sz="2400" kern="0" dirty="0" err="1">
                <a:latin typeface="Courier" pitchFamily="2" charset="0"/>
              </a:rPr>
              <a:t>x,cos</a:t>
            </a:r>
            <a:r>
              <a:rPr lang="en-US" sz="2400" kern="0" dirty="0">
                <a:latin typeface="Courier" pitchFamily="2" charset="0"/>
              </a:rPr>
              <a:t>(x)); </a:t>
            </a:r>
          </a:p>
          <a:p>
            <a:r>
              <a:rPr lang="en-US" sz="2400" kern="0" dirty="0">
                <a:latin typeface="Courier" pitchFamily="2" charset="0"/>
              </a:rPr>
              <a:t>&gt;&gt; subplot(2,2,3) % plot negative exponential function </a:t>
            </a:r>
          </a:p>
          <a:p>
            <a:r>
              <a:rPr lang="en-US" sz="2400" kern="0" dirty="0">
                <a:latin typeface="Courier" pitchFamily="2" charset="0"/>
              </a:rPr>
              <a:t>&gt;&gt; plot(</a:t>
            </a:r>
            <a:r>
              <a:rPr lang="en-US" sz="2400" kern="0" dirty="0" err="1">
                <a:latin typeface="Courier" pitchFamily="2" charset="0"/>
              </a:rPr>
              <a:t>x,exp</a:t>
            </a:r>
            <a:r>
              <a:rPr lang="en-US" sz="2400" kern="0" dirty="0">
                <a:latin typeface="Courier" pitchFamily="2" charset="0"/>
              </a:rPr>
              <a:t>(-x)); </a:t>
            </a:r>
          </a:p>
          <a:p>
            <a:r>
              <a:rPr lang="en-US" sz="2400" kern="0" dirty="0">
                <a:latin typeface="Courier" pitchFamily="2" charset="0"/>
              </a:rPr>
              <a:t>&gt;&gt; subplot(2,2,4); % plot x^3 </a:t>
            </a:r>
          </a:p>
          <a:p>
            <a:r>
              <a:rPr lang="en-US" sz="2400" kern="0" dirty="0">
                <a:latin typeface="Courier" pitchFamily="2" charset="0"/>
              </a:rPr>
              <a:t>&gt;&gt; plot(x, x.^3); </a:t>
            </a:r>
          </a:p>
        </p:txBody>
      </p:sp>
    </p:spTree>
    <p:extLst>
      <p:ext uri="{BB962C8B-B14F-4D97-AF65-F5344CB8AC3E}">
        <p14:creationId xmlns:p14="http://schemas.microsoft.com/office/powerpoint/2010/main" val="1695329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5449061" cy="2215991"/>
          </a:xfrm>
        </p:spPr>
        <p:txBody>
          <a:bodyPr/>
          <a:lstStyle/>
          <a:p>
            <a:r>
              <a:rPr lang="en-US" dirty="0"/>
              <a:t>Subplots 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C305BB-506E-4944-BC7E-BBFCE1F54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752600"/>
            <a:ext cx="103632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470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7772400" cy="2215991"/>
          </a:xfrm>
        </p:spPr>
        <p:txBody>
          <a:bodyPr/>
          <a:lstStyle/>
          <a:p>
            <a:r>
              <a:rPr lang="en-US" dirty="0"/>
              <a:t>Plotting in 3-D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152400" y="1905000"/>
            <a:ext cx="1217031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kern="0" dirty="0">
                <a:latin typeface="Calibri" charset="0"/>
              </a:rPr>
              <a:t>There are also ways to plot in multiple dimensions in </a:t>
            </a:r>
            <a:r>
              <a:rPr lang="en-US" sz="3600" kern="0" dirty="0" err="1">
                <a:latin typeface="Calibri" charset="0"/>
              </a:rPr>
              <a:t>Matlab</a:t>
            </a:r>
            <a:r>
              <a:rPr lang="en-US" sz="3600" kern="0" dirty="0">
                <a:latin typeface="Calibri" charset="0"/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kern="0" dirty="0">
                <a:latin typeface="Calibri" charset="0"/>
              </a:rPr>
              <a:t>One type of 3-D plot that may be useful is a surface plot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kern="0" dirty="0">
                <a:latin typeface="Calibri" charset="0"/>
              </a:rPr>
              <a:t>It requires you to generate some kind of x-y plane and </a:t>
            </a:r>
          </a:p>
          <a:p>
            <a:r>
              <a:rPr lang="en-US" sz="3600" kern="0" dirty="0">
                <a:latin typeface="Calibri" charset="0"/>
              </a:rPr>
              <a:t>then apply a 3rd function as the z dimension.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kern="0" dirty="0">
              <a:latin typeface="Calibri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kern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151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7772400" cy="2215991"/>
          </a:xfrm>
        </p:spPr>
        <p:txBody>
          <a:bodyPr/>
          <a:lstStyle/>
          <a:p>
            <a:r>
              <a:rPr lang="en-US" dirty="0"/>
              <a:t>Plotting in 3-D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457200" y="1905000"/>
            <a:ext cx="11245386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pitchFamily="2" charset="0"/>
              </a:rPr>
              <a:t>&gt;&gt; clear all </a:t>
            </a:r>
          </a:p>
          <a:p>
            <a:r>
              <a:rPr lang="en-US" sz="2400" dirty="0">
                <a:latin typeface="Courier" pitchFamily="2" charset="0"/>
              </a:rPr>
              <a:t>&gt;&gt; close all </a:t>
            </a:r>
          </a:p>
          <a:p>
            <a:r>
              <a:rPr lang="en-US" sz="2400" dirty="0">
                <a:latin typeface="Courier" pitchFamily="2" charset="0"/>
              </a:rPr>
              <a:t>&gt;&gt; [</a:t>
            </a:r>
            <a:r>
              <a:rPr lang="en-US" sz="2400" dirty="0" err="1">
                <a:latin typeface="Courier" pitchFamily="2" charset="0"/>
              </a:rPr>
              <a:t>x,y</a:t>
            </a:r>
            <a:r>
              <a:rPr lang="en-US" sz="2400" dirty="0">
                <a:latin typeface="Courier" pitchFamily="2" charset="0"/>
              </a:rPr>
              <a:t>] = </a:t>
            </a:r>
            <a:r>
              <a:rPr lang="en-US" sz="2400" dirty="0" err="1">
                <a:latin typeface="Courier" pitchFamily="2" charset="0"/>
              </a:rPr>
              <a:t>meshgrid</a:t>
            </a:r>
            <a:r>
              <a:rPr lang="en-US" sz="2400" dirty="0">
                <a:latin typeface="Courier" pitchFamily="2" charset="0"/>
              </a:rPr>
              <a:t>([-2:.2:2]); % set up 2-D plane </a:t>
            </a:r>
          </a:p>
          <a:p>
            <a:r>
              <a:rPr lang="en-US" sz="2400" dirty="0">
                <a:latin typeface="Courier" pitchFamily="2" charset="0"/>
              </a:rPr>
              <a:t>&gt;&gt; Z = x.*exp(-x.^2-y.^2); % plot 3rd dimension on plane </a:t>
            </a:r>
          </a:p>
          <a:p>
            <a:r>
              <a:rPr lang="en-US" sz="2400" dirty="0">
                <a:latin typeface="Courier" pitchFamily="2" charset="0"/>
              </a:rPr>
              <a:t>&gt;&gt; figure </a:t>
            </a:r>
          </a:p>
          <a:p>
            <a:r>
              <a:rPr lang="en-US" sz="2400" dirty="0">
                <a:latin typeface="Courier" pitchFamily="2" charset="0"/>
              </a:rPr>
              <a:t>&gt;&gt; surf(</a:t>
            </a:r>
            <a:r>
              <a:rPr lang="en-US" sz="2400" dirty="0" err="1">
                <a:latin typeface="Courier" pitchFamily="2" charset="0"/>
              </a:rPr>
              <a:t>x,y,Z,gradient</a:t>
            </a:r>
            <a:r>
              <a:rPr lang="en-US" sz="2400" dirty="0">
                <a:latin typeface="Courier" pitchFamily="2" charset="0"/>
              </a:rPr>
              <a:t>(Z)) % surface plot, with gradient(Z) </a:t>
            </a:r>
          </a:p>
          <a:p>
            <a:r>
              <a:rPr lang="en-US" sz="2400" dirty="0">
                <a:latin typeface="Courier" pitchFamily="2" charset="0"/>
              </a:rPr>
              <a:t>		         % determining color distribution </a:t>
            </a:r>
          </a:p>
          <a:p>
            <a:r>
              <a:rPr lang="en-US" sz="2400" dirty="0">
                <a:latin typeface="Courier" pitchFamily="2" charset="0"/>
              </a:rPr>
              <a:t>&gt;&gt; </a:t>
            </a:r>
            <a:r>
              <a:rPr lang="en-US" sz="2400" dirty="0" err="1">
                <a:latin typeface="Courier" pitchFamily="2" charset="0"/>
              </a:rPr>
              <a:t>colorbar</a:t>
            </a:r>
            <a:r>
              <a:rPr lang="en-US" sz="2400" dirty="0">
                <a:latin typeface="Courier" pitchFamily="2" charset="0"/>
              </a:rPr>
              <a:t> % display color scale, can adjust </a:t>
            </a:r>
          </a:p>
          <a:p>
            <a:r>
              <a:rPr lang="en-US" sz="2400" dirty="0">
                <a:latin typeface="Courier" pitchFamily="2" charset="0"/>
              </a:rPr>
              <a:t>                      % location similarly to legend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kern="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kern="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7283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7772400" cy="2215991"/>
          </a:xfrm>
        </p:spPr>
        <p:txBody>
          <a:bodyPr/>
          <a:lstStyle/>
          <a:p>
            <a:r>
              <a:rPr lang="en-US" dirty="0"/>
              <a:t>Plotting in 3-D 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C83F4-C8CA-3245-948B-CEA58C9C7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752600"/>
            <a:ext cx="10439400" cy="490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88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512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Any </a:t>
            </a:r>
            <a:r>
              <a:rPr spc="-5" dirty="0"/>
              <a:t>Questions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9982200" cy="4431983"/>
          </a:xfrm>
        </p:spPr>
        <p:txBody>
          <a:bodyPr/>
          <a:lstStyle/>
          <a:p>
            <a:r>
              <a:rPr lang="en-US" dirty="0"/>
              <a:t>Basics of Plotting in </a:t>
            </a:r>
            <a:r>
              <a:rPr lang="en-US" dirty="0" err="1"/>
              <a:t>Matlab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457200" y="1676400"/>
            <a:ext cx="286007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Calibri" charset="0"/>
              </a:rPr>
              <a:t>Basic Overview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Calibri" charset="0"/>
              </a:rPr>
              <a:t>Syntax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Calibri" charset="0"/>
              </a:rPr>
              <a:t>Labeling Axes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Calibri" charset="0"/>
              </a:rPr>
              <a:t>Legends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Calibri" charset="0"/>
              </a:rPr>
              <a:t>Manipulating Axes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Calibri" charset="0"/>
              </a:rPr>
              <a:t>Subplots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kern="0">
                <a:latin typeface="Calibri" charset="0"/>
              </a:rPr>
              <a:t>Multiple Y-Axes </a:t>
            </a:r>
            <a:endParaRPr lang="en-US" sz="2400" kern="0" dirty="0">
              <a:latin typeface="Calibri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Calibri" charset="0"/>
              </a:rPr>
              <a:t>3-D plots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kern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5611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7239000" cy="3323987"/>
          </a:xfrm>
        </p:spPr>
        <p:txBody>
          <a:bodyPr/>
          <a:lstStyle/>
          <a:p>
            <a:r>
              <a:rPr lang="en-US" dirty="0"/>
              <a:t>Basic Overview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457200" y="1905000"/>
            <a:ext cx="1122935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Calibri" charset="0"/>
              </a:rPr>
              <a:t>To use the ‘plot’ function in </a:t>
            </a:r>
            <a:r>
              <a:rPr lang="en-US" sz="3200" kern="0" dirty="0" err="1">
                <a:latin typeface="Calibri" charset="0"/>
              </a:rPr>
              <a:t>Matlab</a:t>
            </a:r>
            <a:r>
              <a:rPr lang="en-US" sz="3200" kern="0" dirty="0">
                <a:latin typeface="Calibri" charset="0"/>
              </a:rPr>
              <a:t>, you should first make sure </a:t>
            </a:r>
          </a:p>
          <a:p>
            <a:r>
              <a:rPr lang="en-US" sz="3200" kern="0" dirty="0">
                <a:latin typeface="Calibri" charset="0"/>
              </a:rPr>
              <a:t>that the matrices/vectors you are trying to use are of equal </a:t>
            </a:r>
          </a:p>
          <a:p>
            <a:r>
              <a:rPr lang="en-US" sz="3200" kern="0" dirty="0">
                <a:latin typeface="Calibri" charset="0"/>
              </a:rPr>
              <a:t>dimensions. </a:t>
            </a:r>
          </a:p>
          <a:p>
            <a:endParaRPr lang="en-US" sz="3200" kern="0" dirty="0">
              <a:latin typeface="Calibri" charset="0"/>
            </a:endParaRPr>
          </a:p>
          <a:p>
            <a:r>
              <a:rPr lang="en-US" sz="3200" kern="0" dirty="0">
                <a:latin typeface="Calibri" charset="0"/>
              </a:rPr>
              <a:t>For example, if I wanted to plot vector X = [3 9 27] </a:t>
            </a:r>
          </a:p>
          <a:p>
            <a:r>
              <a:rPr lang="en-US" sz="3200" kern="0" dirty="0">
                <a:latin typeface="Calibri" charset="0"/>
              </a:rPr>
              <a:t>over time, my vector for time would also need to be a 1x3 vector</a:t>
            </a:r>
          </a:p>
          <a:p>
            <a:r>
              <a:rPr lang="en-US" sz="3200" kern="0" dirty="0">
                <a:latin typeface="Calibri" charset="0"/>
              </a:rPr>
              <a:t> (i.e. t = [1 2 3]).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885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7772400" cy="1107996"/>
          </a:xfrm>
        </p:spPr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457200" y="1905000"/>
            <a:ext cx="11139588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Calibri" charset="0"/>
              </a:rPr>
              <a:t>To plot the example vectors above in a new figure: </a:t>
            </a:r>
          </a:p>
          <a:p>
            <a:endParaRPr lang="en-US" sz="2800" kern="0" dirty="0">
              <a:latin typeface="Courier" pitchFamily="2" charset="0"/>
            </a:endParaRPr>
          </a:p>
          <a:p>
            <a:r>
              <a:rPr lang="en-US" sz="2800" kern="0" dirty="0">
                <a:latin typeface="Courier" pitchFamily="2" charset="0"/>
              </a:rPr>
              <a:t>&gt;&gt; clear all % clear all previous variables </a:t>
            </a:r>
          </a:p>
          <a:p>
            <a:r>
              <a:rPr lang="en-US" sz="2800" kern="0" dirty="0">
                <a:latin typeface="Courier" pitchFamily="2" charset="0"/>
              </a:rPr>
              <a:t>&gt;&gt; X = [3 9 27]; % my dependent vector of interest </a:t>
            </a:r>
          </a:p>
          <a:p>
            <a:r>
              <a:rPr lang="en-US" sz="2800" kern="0" dirty="0">
                <a:latin typeface="Courier" pitchFamily="2" charset="0"/>
              </a:rPr>
              <a:t>&gt;&gt; t = [1 2 3]; % my independent vector </a:t>
            </a:r>
          </a:p>
          <a:p>
            <a:r>
              <a:rPr lang="en-US" sz="2800" kern="0" dirty="0">
                <a:latin typeface="Courier" pitchFamily="2" charset="0"/>
              </a:rPr>
              <a:t>&gt;&gt; figure % create new figure </a:t>
            </a:r>
          </a:p>
          <a:p>
            <a:r>
              <a:rPr lang="en-US" sz="2800" kern="0" dirty="0">
                <a:latin typeface="Courier" pitchFamily="2" charset="0"/>
              </a:rPr>
              <a:t>&gt;&gt; plot(t, X)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665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5449061" cy="2215991"/>
          </a:xfrm>
        </p:spPr>
        <p:txBody>
          <a:bodyPr/>
          <a:lstStyle/>
          <a:p>
            <a:r>
              <a:rPr lang="en-US" dirty="0"/>
              <a:t>Labeling Axes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457200" y="1905000"/>
            <a:ext cx="1178720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To give the above figure a title and axis labels: </a:t>
            </a:r>
          </a:p>
          <a:p>
            <a:endParaRPr lang="en-US" sz="3200" dirty="0"/>
          </a:p>
          <a:p>
            <a:r>
              <a:rPr lang="en-US" sz="3200" dirty="0">
                <a:latin typeface="Courier" pitchFamily="2" charset="0"/>
              </a:rPr>
              <a:t>&gt;&gt; title(‘Plot of Distance over Time’) % title </a:t>
            </a:r>
          </a:p>
          <a:p>
            <a:r>
              <a:rPr lang="en-US" sz="3200" dirty="0">
                <a:latin typeface="Courier" pitchFamily="2" charset="0"/>
              </a:rPr>
              <a:t>&gt;&gt; </a:t>
            </a:r>
            <a:r>
              <a:rPr lang="en-US" sz="3200" dirty="0" err="1">
                <a:latin typeface="Courier" pitchFamily="2" charset="0"/>
              </a:rPr>
              <a:t>ylabel</a:t>
            </a:r>
            <a:r>
              <a:rPr lang="en-US" sz="3200" dirty="0">
                <a:latin typeface="Courier" pitchFamily="2" charset="0"/>
              </a:rPr>
              <a:t>(‘Distance (m)’) % label for y axis </a:t>
            </a:r>
          </a:p>
          <a:p>
            <a:r>
              <a:rPr lang="en-US" sz="3200" dirty="0">
                <a:latin typeface="Courier" pitchFamily="2" charset="0"/>
              </a:rPr>
              <a:t>&gt;&gt; </a:t>
            </a:r>
            <a:r>
              <a:rPr lang="en-US" sz="3200" dirty="0" err="1">
                <a:latin typeface="Courier" pitchFamily="2" charset="0"/>
              </a:rPr>
              <a:t>xlabel</a:t>
            </a:r>
            <a:r>
              <a:rPr lang="en-US" sz="3200" dirty="0">
                <a:latin typeface="Courier" pitchFamily="2" charset="0"/>
              </a:rPr>
              <a:t>(‘Time (s)’) % label for x axis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102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055A14-49FC-7A40-A239-2D8D30595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24000"/>
            <a:ext cx="9906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915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5449061" cy="1107996"/>
          </a:xfrm>
        </p:spPr>
        <p:txBody>
          <a:bodyPr/>
          <a:lstStyle/>
          <a:p>
            <a:r>
              <a:rPr lang="en-US" dirty="0"/>
              <a:t>Legends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457200" y="1905000"/>
            <a:ext cx="11432938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Calibri" charset="0"/>
              </a:rPr>
              <a:t>If you have plotted multiple dependent vectors on the same plot</a:t>
            </a:r>
          </a:p>
          <a:p>
            <a:r>
              <a:rPr lang="en-US" sz="3200" kern="0" dirty="0">
                <a:latin typeface="Calibri" charset="0"/>
              </a:rPr>
              <a:t>and want to distinguish them from each other via a legend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Calibri" charset="0"/>
              </a:rPr>
              <a:t>The syntax is very similar to the axis labeling.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kern="0" dirty="0">
                <a:latin typeface="Calibri" charset="0"/>
              </a:rPr>
              <a:t>It is also possible to set colors for the different vectors </a:t>
            </a:r>
          </a:p>
          <a:p>
            <a:r>
              <a:rPr lang="en-US" sz="3200" kern="0" dirty="0">
                <a:latin typeface="Calibri" charset="0"/>
              </a:rPr>
              <a:t>and to change the location of the legend on the figure.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kern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499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5449061" cy="1107996"/>
          </a:xfrm>
        </p:spPr>
        <p:txBody>
          <a:bodyPr/>
          <a:lstStyle/>
          <a:p>
            <a:r>
              <a:rPr lang="en-US" dirty="0"/>
              <a:t>Legends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F77CFD-C99F-6847-AA66-97D10F87300E}"/>
              </a:ext>
            </a:extLst>
          </p:cNvPr>
          <p:cNvSpPr txBox="1"/>
          <p:nvPr/>
        </p:nvSpPr>
        <p:spPr>
          <a:xfrm>
            <a:off x="457200" y="1676400"/>
            <a:ext cx="12535804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kern="0" dirty="0">
                <a:latin typeface="Courier" pitchFamily="2" charset="0"/>
              </a:rPr>
              <a:t>&gt;&gt; clear all </a:t>
            </a:r>
          </a:p>
          <a:p>
            <a:r>
              <a:rPr lang="en-US" sz="2400" kern="0" dirty="0">
                <a:latin typeface="Courier" pitchFamily="2" charset="0"/>
              </a:rPr>
              <a:t>&gt;&gt; X = [3 9 27]; % dependent vectors of interest </a:t>
            </a:r>
          </a:p>
          <a:p>
            <a:r>
              <a:rPr lang="en-US" sz="2400" kern="0" dirty="0">
                <a:latin typeface="Courier" pitchFamily="2" charset="0"/>
              </a:rPr>
              <a:t>&gt;&gt; Y = [10 8 6]; </a:t>
            </a:r>
          </a:p>
          <a:p>
            <a:r>
              <a:rPr lang="en-US" sz="2400" kern="0" dirty="0">
                <a:latin typeface="Courier" pitchFamily="2" charset="0"/>
              </a:rPr>
              <a:t>&gt;&gt; Z = [4 4 4]; </a:t>
            </a:r>
          </a:p>
          <a:p>
            <a:r>
              <a:rPr lang="en-US" sz="2400" kern="0" dirty="0">
                <a:latin typeface="Courier" pitchFamily="2" charset="0"/>
              </a:rPr>
              <a:t>&gt;&gt; t = [1 2 3]; % independent vector</a:t>
            </a:r>
          </a:p>
          <a:p>
            <a:r>
              <a:rPr lang="en-US" sz="2400" kern="0" dirty="0">
                <a:latin typeface="Courier" pitchFamily="2" charset="0"/>
              </a:rPr>
              <a:t>&gt;&gt; figure hold on % allow all vectors to be plotted in same figure </a:t>
            </a:r>
          </a:p>
          <a:p>
            <a:r>
              <a:rPr lang="en-US" sz="2400" kern="0" dirty="0">
                <a:latin typeface="Courier" pitchFamily="2" charset="0"/>
              </a:rPr>
              <a:t>&gt;&gt; plot(t, X, ‘blue’, t, Y, ‘red’, t, Z, ‘green’) </a:t>
            </a:r>
          </a:p>
          <a:p>
            <a:r>
              <a:rPr lang="en-US" sz="2400" kern="0" dirty="0">
                <a:latin typeface="Courier" pitchFamily="2" charset="0"/>
              </a:rPr>
              <a:t>&gt;&gt; title(‘Plot of Distance over Time’) % title </a:t>
            </a:r>
          </a:p>
          <a:p>
            <a:r>
              <a:rPr lang="en-US" sz="2400" kern="0" dirty="0">
                <a:latin typeface="Courier" pitchFamily="2" charset="0"/>
              </a:rPr>
              <a:t>&gt;&gt; </a:t>
            </a:r>
            <a:r>
              <a:rPr lang="en-US" sz="2400" kern="0" dirty="0" err="1">
                <a:latin typeface="Courier" pitchFamily="2" charset="0"/>
              </a:rPr>
              <a:t>ylabel</a:t>
            </a:r>
            <a:r>
              <a:rPr lang="en-US" sz="2400" kern="0" dirty="0">
                <a:latin typeface="Courier" pitchFamily="2" charset="0"/>
              </a:rPr>
              <a:t>(‘Distance (m)’) % label for y axis </a:t>
            </a:r>
          </a:p>
          <a:p>
            <a:r>
              <a:rPr lang="en-US" sz="2400" kern="0" dirty="0">
                <a:latin typeface="Courier" pitchFamily="2" charset="0"/>
              </a:rPr>
              <a:t>&gt;&gt; </a:t>
            </a:r>
            <a:r>
              <a:rPr lang="en-US" sz="2400" kern="0" dirty="0" err="1">
                <a:latin typeface="Courier" pitchFamily="2" charset="0"/>
              </a:rPr>
              <a:t>xlabel</a:t>
            </a:r>
            <a:r>
              <a:rPr lang="en-US" sz="2400" kern="0" dirty="0">
                <a:latin typeface="Courier" pitchFamily="2" charset="0"/>
              </a:rPr>
              <a:t>(‘Time (s)’) % label for x axis </a:t>
            </a:r>
          </a:p>
          <a:p>
            <a:r>
              <a:rPr lang="en-US" sz="2400" kern="0" dirty="0">
                <a:latin typeface="Courier" pitchFamily="2" charset="0"/>
              </a:rPr>
              <a:t>&gt;&gt; legend(‘Trial 1’, ‘Trial 2’, ‘Trial 3’) </a:t>
            </a:r>
          </a:p>
          <a:p>
            <a:r>
              <a:rPr lang="en-US" sz="2400" kern="0" dirty="0">
                <a:latin typeface="Courier" pitchFamily="2" charset="0"/>
              </a:rPr>
              <a:t>&gt;&gt; legend(‘Location’,‘</a:t>
            </a:r>
            <a:r>
              <a:rPr lang="en-US" sz="2400" kern="0" dirty="0" err="1">
                <a:latin typeface="Courier" pitchFamily="2" charset="0"/>
              </a:rPr>
              <a:t>NorthWest</a:t>
            </a:r>
            <a:r>
              <a:rPr lang="en-US" sz="2400" kern="0" dirty="0">
                <a:latin typeface="Courier" pitchFamily="2" charset="0"/>
              </a:rPr>
              <a:t>’) % move legend to upper left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kern="0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kern="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067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81BC-D4BE-C344-8F3E-50FAA98E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5449061" cy="1107996"/>
          </a:xfrm>
        </p:spPr>
        <p:txBody>
          <a:bodyPr/>
          <a:lstStyle/>
          <a:p>
            <a:r>
              <a:rPr lang="en-US" dirty="0"/>
              <a:t>Legends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C368AE-656F-114B-932C-9BF530C05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00200"/>
            <a:ext cx="97536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91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</TotalTime>
  <Words>730</Words>
  <Application>Microsoft Macintosh PowerPoint</Application>
  <PresentationFormat>Widescreen</PresentationFormat>
  <Paragraphs>91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Courier</vt:lpstr>
      <vt:lpstr>Tw Cen MT</vt:lpstr>
      <vt:lpstr>Office Theme</vt:lpstr>
      <vt:lpstr>SCIENTIFIC COMPUTING LECTURE # 4</vt:lpstr>
      <vt:lpstr>Basics of Plotting in Matlab  </vt:lpstr>
      <vt:lpstr>Basic Overview  </vt:lpstr>
      <vt:lpstr>Syntax</vt:lpstr>
      <vt:lpstr>Labeling Axes  </vt:lpstr>
      <vt:lpstr>PowerPoint Presentation</vt:lpstr>
      <vt:lpstr>Legends</vt:lpstr>
      <vt:lpstr>Legends</vt:lpstr>
      <vt:lpstr>Legends</vt:lpstr>
      <vt:lpstr>Subplots  </vt:lpstr>
      <vt:lpstr>Subplots  </vt:lpstr>
      <vt:lpstr>Subplots  </vt:lpstr>
      <vt:lpstr>Plotting in 3-D  </vt:lpstr>
      <vt:lpstr>Plotting in 3-D  </vt:lpstr>
      <vt:lpstr>Plotting in 3-D  </vt:lpstr>
      <vt:lpstr>Any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</dc:title>
  <cp:lastModifiedBy>ALSUWAT, EMAD</cp:lastModifiedBy>
  <cp:revision>15</cp:revision>
  <dcterms:created xsi:type="dcterms:W3CDTF">2020-02-15T08:49:55Z</dcterms:created>
  <dcterms:modified xsi:type="dcterms:W3CDTF">2020-02-15T16:56:53Z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2020-02-02T00:00:00Z</vt:filetime>
  </property>
  <property fmtid="{D5CDD505-2E9C-101B-9397-08002B2CF9AE}" pid="3" name="Creator">
    <vt:lpwstr>PowerPoint</vt:lpwstr>
  </property>
  <property fmtid="{D5CDD505-2E9C-101B-9397-08002B2CF9AE}" pid="4" name="LastSaved">
    <vt:filetime>2020-02-15T00:00:00Z</vt:filetime>
  </property>
</Properties>
</file>